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sldIdLst>
    <p:sldId id="256" r:id="rId2"/>
    <p:sldId id="258" r:id="rId3"/>
    <p:sldId id="259" r:id="rId4"/>
    <p:sldId id="260" r:id="rId5"/>
    <p:sldId id="273" r:id="rId6"/>
    <p:sldId id="272" r:id="rId7"/>
    <p:sldId id="261" r:id="rId8"/>
    <p:sldId id="262" r:id="rId9"/>
    <p:sldId id="264" r:id="rId10"/>
    <p:sldId id="265" r:id="rId11"/>
    <p:sldId id="266" r:id="rId12"/>
    <p:sldId id="267" r:id="rId13"/>
    <p:sldId id="268" r:id="rId14"/>
    <p:sldId id="270" r:id="rId15"/>
    <p:sldId id="271"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959" autoAdjust="0"/>
    <p:restoredTop sz="76840" autoAdjust="0"/>
  </p:normalViewPr>
  <p:slideViewPr>
    <p:cSldViewPr snapToGrid="0">
      <p:cViewPr varScale="1">
        <p:scale>
          <a:sx n="57" d="100"/>
          <a:sy n="57" d="100"/>
        </p:scale>
        <p:origin x="22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presProps" Target="presProps.xml" /><Relationship Id="rId3" Type="http://schemas.openxmlformats.org/officeDocument/2006/relationships/slide" Target="slides/slide2.xml" /><Relationship Id="rId21" Type="http://schemas.openxmlformats.org/officeDocument/2006/relationships/tableStyles" Target="tableStyles.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notesMaster" Target="notesMasters/notesMaster1.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theme" Target="theme/them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slide" Target="slides/slide14.xml" /><Relationship Id="rId10" Type="http://schemas.openxmlformats.org/officeDocument/2006/relationships/slide" Target="slides/slide9.xml" /><Relationship Id="rId19" Type="http://schemas.openxmlformats.org/officeDocument/2006/relationships/viewProps" Target="viewProps.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A6E07B2-EFDF-461B-B46E-EF33AD714000}" type="datetimeFigureOut">
              <a:rPr lang="en-US" smtClean="0"/>
              <a:t>3/31/2021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E926EF2-8EC0-4AF9-AFFF-80854623AA25}" type="slidenum">
              <a:rPr lang="en-US" smtClean="0"/>
              <a:t>‹#›</a:t>
            </a:fld>
            <a:endParaRPr lang="en-US"/>
          </a:p>
        </p:txBody>
      </p:sp>
    </p:spTree>
    <p:extLst>
      <p:ext uri="{BB962C8B-B14F-4D97-AF65-F5344CB8AC3E}">
        <p14:creationId xmlns:p14="http://schemas.microsoft.com/office/powerpoint/2010/main" val="21775141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 /><Relationship Id="rId1" Type="http://schemas.openxmlformats.org/officeDocument/2006/relationships/notesMaster" Target="../notesMasters/notesMaster1.xml" /></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 /><Relationship Id="rId1" Type="http://schemas.openxmlformats.org/officeDocument/2006/relationships/notesMaster" Target="../notesMasters/notesMaster1.xml" /></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 /><Relationship Id="rId1" Type="http://schemas.openxmlformats.org/officeDocument/2006/relationships/notesMaster" Target="../notesMasters/notesMaster1.xml" /></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 /><Relationship Id="rId1" Type="http://schemas.openxmlformats.org/officeDocument/2006/relationships/notesMaster" Target="../notesMasters/notesMaster1.xml" /></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 /><Relationship Id="rId1" Type="http://schemas.openxmlformats.org/officeDocument/2006/relationships/notesMaster" Target="../notesMasters/notesMaster1.xml" /></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 /><Relationship Id="rId1" Type="http://schemas.openxmlformats.org/officeDocument/2006/relationships/notesMaster" Target="../notesMasters/notesMaster1.xml" /></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 /><Relationship Id="rId1" Type="http://schemas.openxmlformats.org/officeDocument/2006/relationships/notesMaster" Target="../notesMasters/notesMaster1.xml" /></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 /><Relationship Id="rId1" Type="http://schemas.openxmlformats.org/officeDocument/2006/relationships/notesMaster" Target="../notesMasters/notesMaster1.xml" /></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 /><Relationship Id="rId1" Type="http://schemas.openxmlformats.org/officeDocument/2006/relationships/notesMaster" Target="../notesMasters/notesMaster1.xml" /></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 /><Relationship Id="rId1" Type="http://schemas.openxmlformats.org/officeDocument/2006/relationships/notesMaster" Target="../notesMasters/notesMaster1.xml" /></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 /><Relationship Id="rId1" Type="http://schemas.openxmlformats.org/officeDocument/2006/relationships/notesMaster" Target="../notesMasters/notesMaster1.xml" /></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Consumers have shifted their focus from consuming sugary foods to the intake of sugar free products.</a:t>
            </a:r>
          </a:p>
          <a:p>
            <a:r>
              <a:rPr lang="en-US" dirty="0"/>
              <a:t>The production and marketing of sugar free healthy soft drinks in a unique idea for the market.</a:t>
            </a:r>
          </a:p>
          <a:p>
            <a:r>
              <a:rPr lang="en-US" dirty="0"/>
              <a:t>The intensity of competition in the beverage industry is high because of the low switching costs and aggressiveness of firms in the industry.</a:t>
            </a:r>
          </a:p>
          <a:p>
            <a:endParaRPr lang="en-US" dirty="0"/>
          </a:p>
        </p:txBody>
      </p:sp>
      <p:sp>
        <p:nvSpPr>
          <p:cNvPr id="4" name="Slide Number Placeholder 3"/>
          <p:cNvSpPr>
            <a:spLocks noGrp="1"/>
          </p:cNvSpPr>
          <p:nvPr>
            <p:ph type="sldNum" sz="quarter" idx="10"/>
          </p:nvPr>
        </p:nvSpPr>
        <p:spPr/>
        <p:txBody>
          <a:bodyPr/>
          <a:lstStyle/>
          <a:p>
            <a:fld id="{1E926EF2-8EC0-4AF9-AFFF-80854623AA25}" type="slidenum">
              <a:rPr lang="en-US" smtClean="0"/>
              <a:t>2</a:t>
            </a:fld>
            <a:endParaRPr lang="en-US"/>
          </a:p>
        </p:txBody>
      </p:sp>
    </p:spTree>
    <p:extLst>
      <p:ext uri="{BB962C8B-B14F-4D97-AF65-F5344CB8AC3E}">
        <p14:creationId xmlns:p14="http://schemas.microsoft.com/office/powerpoint/2010/main" val="410197049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 The product</a:t>
            </a:r>
            <a:r>
              <a:rPr lang="en-US" sz="1200" kern="1200" baseline="0" dirty="0">
                <a:solidFill>
                  <a:schemeClr val="tx1"/>
                </a:solidFill>
                <a:effectLst/>
                <a:latin typeface="+mn-lt"/>
                <a:ea typeface="+mn-ea"/>
                <a:cs typeface="+mn-cs"/>
              </a:rPr>
              <a:t> would be positioned as an healthy soft drink option in the market. </a:t>
            </a:r>
            <a:r>
              <a:rPr lang="en-US" sz="1200" kern="1200" dirty="0">
                <a:solidFill>
                  <a:schemeClr val="tx1"/>
                </a:solidFill>
                <a:effectLst/>
                <a:latin typeface="+mn-lt"/>
                <a:ea typeface="+mn-ea"/>
                <a:cs typeface="+mn-cs"/>
              </a:rPr>
              <a:t>Since is a health product in the market, it would be focused on different groups that would ensure that the product reaches many number of people. he leadership and top management of the company needs to communicate the new market developments and provide more platforms in which the customers can engage with the company. This is due to fact that Apple produces innovative products but does not efficiently communicate with the market</a:t>
            </a:r>
            <a:r>
              <a:rPr lang="en-US" sz="1200" kern="1200" baseline="0" dirty="0">
                <a:solidFill>
                  <a:schemeClr val="tx1"/>
                </a:solidFill>
                <a:effectLst/>
                <a:latin typeface="+mn-lt"/>
                <a:ea typeface="+mn-ea"/>
                <a:cs typeface="+mn-cs"/>
              </a:rPr>
              <a:t> (</a:t>
            </a:r>
            <a:r>
              <a:rPr lang="en-US" dirty="0"/>
              <a:t>Kapferer &amp; </a:t>
            </a:r>
            <a:r>
              <a:rPr lang="en-US" dirty="0" err="1"/>
              <a:t>Bastien</a:t>
            </a:r>
            <a:r>
              <a:rPr lang="en-US" dirty="0"/>
              <a:t>, 2012).</a:t>
            </a: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1E926EF2-8EC0-4AF9-AFFF-80854623AA25}" type="slidenum">
              <a:rPr lang="en-US" smtClean="0"/>
              <a:t>11</a:t>
            </a:fld>
            <a:endParaRPr lang="en-US"/>
          </a:p>
        </p:txBody>
      </p:sp>
    </p:spTree>
    <p:extLst>
      <p:ext uri="{BB962C8B-B14F-4D97-AF65-F5344CB8AC3E}">
        <p14:creationId xmlns:p14="http://schemas.microsoft.com/office/powerpoint/2010/main" val="7452928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Different pricing strategies and approaches would be used for new products in the market. </a:t>
            </a:r>
          </a:p>
          <a:p>
            <a:r>
              <a:rPr lang="en-US" dirty="0"/>
              <a:t>These include;</a:t>
            </a:r>
          </a:p>
          <a:p>
            <a:pPr>
              <a:buFont typeface="Wingdings" panose="05000000000000000000" pitchFamily="2" charset="2"/>
              <a:buChar char="Ø"/>
            </a:pPr>
            <a:r>
              <a:rPr lang="en-US" dirty="0"/>
              <a:t> Premium pricing.</a:t>
            </a:r>
            <a:r>
              <a:rPr lang="en-US" baseline="0" dirty="0"/>
              <a:t> In premium pricing products with the highest uniqueness in the marketplace would be priced heavily for the high end target markets. </a:t>
            </a:r>
            <a:endParaRPr lang="en-US" dirty="0"/>
          </a:p>
          <a:p>
            <a:pPr>
              <a:buFont typeface="Wingdings" panose="05000000000000000000" pitchFamily="2" charset="2"/>
              <a:buChar char="Ø"/>
            </a:pPr>
            <a:r>
              <a:rPr lang="en-US" dirty="0"/>
              <a:t>Skimming pricing</a:t>
            </a:r>
            <a:r>
              <a:rPr lang="en-US" sz="1200" b="0" i="0" kern="1200" baseline="0" dirty="0">
                <a:solidFill>
                  <a:schemeClr val="tx1"/>
                </a:solidFill>
                <a:effectLst/>
                <a:latin typeface="+mn-lt"/>
                <a:ea typeface="+mn-ea"/>
                <a:cs typeface="+mn-cs"/>
              </a:rPr>
              <a:t> helps </a:t>
            </a:r>
            <a:r>
              <a:rPr lang="en-US" sz="1200" b="0" i="0" kern="1200" dirty="0">
                <a:solidFill>
                  <a:schemeClr val="tx1"/>
                </a:solidFill>
                <a:effectLst/>
                <a:latin typeface="+mn-lt"/>
                <a:ea typeface="+mn-ea"/>
                <a:cs typeface="+mn-cs"/>
              </a:rPr>
              <a:t>the customers have achieved the best products for the market</a:t>
            </a:r>
            <a:endParaRPr lang="en-US" dirty="0"/>
          </a:p>
          <a:p>
            <a:pPr>
              <a:buFont typeface="Wingdings" panose="05000000000000000000" pitchFamily="2" charset="2"/>
              <a:buChar char="Ø"/>
            </a:pPr>
            <a:r>
              <a:rPr lang="en-US" dirty="0"/>
              <a:t> Value based pricing</a:t>
            </a:r>
            <a:r>
              <a:rPr lang="en-US" baseline="0" dirty="0"/>
              <a:t> would be used to generate revenues for the company </a:t>
            </a:r>
            <a:r>
              <a:rPr lang="en-US" sz="1200" b="0" i="0" kern="1200" dirty="0">
                <a:solidFill>
                  <a:schemeClr val="tx1"/>
                </a:solidFill>
                <a:effectLst/>
                <a:latin typeface="+mn-lt"/>
                <a:ea typeface="+mn-ea"/>
                <a:cs typeface="+mn-cs"/>
              </a:rPr>
              <a:t>e company has always used value based pricing strategy due to its ability to bring in more revenue for the company. This has always helped the company to achieve profitability through unique delivery of its product</a:t>
            </a:r>
            <a:endParaRPr lang="en-US" dirty="0"/>
          </a:p>
          <a:p>
            <a:endParaRPr lang="en-US" dirty="0"/>
          </a:p>
        </p:txBody>
      </p:sp>
      <p:sp>
        <p:nvSpPr>
          <p:cNvPr id="4" name="Slide Number Placeholder 3"/>
          <p:cNvSpPr>
            <a:spLocks noGrp="1"/>
          </p:cNvSpPr>
          <p:nvPr>
            <p:ph type="sldNum" sz="quarter" idx="10"/>
          </p:nvPr>
        </p:nvSpPr>
        <p:spPr/>
        <p:txBody>
          <a:bodyPr/>
          <a:lstStyle/>
          <a:p>
            <a:fld id="{1E926EF2-8EC0-4AF9-AFFF-80854623AA25}" type="slidenum">
              <a:rPr lang="en-US" smtClean="0"/>
              <a:t>12</a:t>
            </a:fld>
            <a:endParaRPr lang="en-US"/>
          </a:p>
        </p:txBody>
      </p:sp>
    </p:spTree>
    <p:extLst>
      <p:ext uri="{BB962C8B-B14F-4D97-AF65-F5344CB8AC3E}">
        <p14:creationId xmlns:p14="http://schemas.microsoft.com/office/powerpoint/2010/main" val="33824814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 The new soft drink would be</a:t>
            </a:r>
            <a:r>
              <a:rPr lang="en-US" sz="1200" b="0" i="0" kern="1200" baseline="0" dirty="0">
                <a:solidFill>
                  <a:schemeClr val="tx1"/>
                </a:solidFill>
                <a:effectLst/>
                <a:latin typeface="+mn-lt"/>
                <a:ea typeface="+mn-ea"/>
                <a:cs typeface="+mn-cs"/>
              </a:rPr>
              <a:t> sold in the market through different forms of distribution approach. These include o</a:t>
            </a:r>
            <a:r>
              <a:rPr lang="en-US" sz="1200" b="0" i="0" kern="1200" dirty="0">
                <a:solidFill>
                  <a:schemeClr val="tx1"/>
                </a:solidFill>
                <a:effectLst/>
                <a:latin typeface="+mn-lt"/>
                <a:ea typeface="+mn-ea"/>
                <a:cs typeface="+mn-cs"/>
              </a:rPr>
              <a:t>ne size fits all distribution approach as a strategy for its products. This approach helps to ensure that it has distributed its products to different customers in different localities. Direct selling and also dual distribution are the main strategies that are used in the marketing and also distribution (</a:t>
            </a:r>
            <a:r>
              <a:rPr lang="en-US" dirty="0"/>
              <a:t>Ahlstrom</a:t>
            </a:r>
            <a:r>
              <a:rPr lang="en-US" baseline="0" dirty="0"/>
              <a:t> </a:t>
            </a:r>
            <a:r>
              <a:rPr lang="en-US" dirty="0"/>
              <a:t>&amp; </a:t>
            </a:r>
            <a:r>
              <a:rPr lang="en-US" dirty="0" err="1"/>
              <a:t>Bruton</a:t>
            </a:r>
            <a:r>
              <a:rPr lang="en-US" dirty="0"/>
              <a:t>, 2010).</a:t>
            </a:r>
          </a:p>
        </p:txBody>
      </p:sp>
      <p:sp>
        <p:nvSpPr>
          <p:cNvPr id="4" name="Slide Number Placeholder 3"/>
          <p:cNvSpPr>
            <a:spLocks noGrp="1"/>
          </p:cNvSpPr>
          <p:nvPr>
            <p:ph type="sldNum" sz="quarter" idx="10"/>
          </p:nvPr>
        </p:nvSpPr>
        <p:spPr/>
        <p:txBody>
          <a:bodyPr/>
          <a:lstStyle/>
          <a:p>
            <a:fld id="{1E926EF2-8EC0-4AF9-AFFF-80854623AA25}" type="slidenum">
              <a:rPr lang="en-US" smtClean="0"/>
              <a:t>13</a:t>
            </a:fld>
            <a:endParaRPr lang="en-US"/>
          </a:p>
        </p:txBody>
      </p:sp>
    </p:spTree>
    <p:extLst>
      <p:ext uri="{BB962C8B-B14F-4D97-AF65-F5344CB8AC3E}">
        <p14:creationId xmlns:p14="http://schemas.microsoft.com/office/powerpoint/2010/main" val="259285307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sum it up, the launch of sugar free soft drinks is an efficient method of soft drink control in the country. </a:t>
            </a:r>
          </a:p>
          <a:p>
            <a:r>
              <a:rPr lang="en-US" dirty="0"/>
              <a:t>The advertising strategies used by the company have contributed in the increase of its beverage market share.</a:t>
            </a:r>
          </a:p>
          <a:p>
            <a:r>
              <a:rPr lang="en-US"/>
              <a:t>Designing communication strategies that ensure that there is production of healthy drinks in the market is an efficient strategy of soft drink production. </a:t>
            </a:r>
            <a:endParaRPr lang="en-US" dirty="0"/>
          </a:p>
        </p:txBody>
      </p:sp>
      <p:sp>
        <p:nvSpPr>
          <p:cNvPr id="4" name="Slide Number Placeholder 3"/>
          <p:cNvSpPr>
            <a:spLocks noGrp="1"/>
          </p:cNvSpPr>
          <p:nvPr>
            <p:ph type="sldNum" sz="quarter" idx="10"/>
          </p:nvPr>
        </p:nvSpPr>
        <p:spPr/>
        <p:txBody>
          <a:bodyPr/>
          <a:lstStyle/>
          <a:p>
            <a:fld id="{1E926EF2-8EC0-4AF9-AFFF-80854623AA25}" type="slidenum">
              <a:rPr lang="en-US" smtClean="0"/>
              <a:t>14</a:t>
            </a:fld>
            <a:endParaRPr lang="en-US"/>
          </a:p>
        </p:txBody>
      </p:sp>
    </p:spTree>
    <p:extLst>
      <p:ext uri="{BB962C8B-B14F-4D97-AF65-F5344CB8AC3E}">
        <p14:creationId xmlns:p14="http://schemas.microsoft.com/office/powerpoint/2010/main" val="24043018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highly competitive global beverage market is dominated by both the Coca-Cola Company the Pepsi Company.</a:t>
            </a:r>
          </a:p>
          <a:p>
            <a:r>
              <a:rPr lang="en-US" dirty="0"/>
              <a:t>The main challenge in these companies is that they produce sugary soft drink products. Social environment includes the changing lifestyles and attitudes as well as the cultural preferences. The demand for healthy soft drinks have been increasing over the years. </a:t>
            </a:r>
            <a:r>
              <a:rPr lang="en-US" b="0" i="0" dirty="0">
                <a:solidFill>
                  <a:srgbClr val="000000"/>
                </a:solidFill>
                <a:effectLst/>
                <a:latin typeface="Times New Roman" panose="02020603050405020304" pitchFamily="18" charset="0"/>
              </a:rPr>
              <a:t>In the soft drink industry, the power of customers is high. As consumers</a:t>
            </a:r>
            <a:r>
              <a:rPr lang="en-US" b="0" i="0" baseline="0" dirty="0">
                <a:solidFill>
                  <a:srgbClr val="000000"/>
                </a:solidFill>
                <a:effectLst/>
                <a:latin typeface="Times New Roman" panose="02020603050405020304" pitchFamily="18" charset="0"/>
              </a:rPr>
              <a:t> have been demanding for production of soft drink products in the market. This production would contribute to sugar free products that are healthy for the market. </a:t>
            </a:r>
            <a:endParaRPr lang="en-US" dirty="0"/>
          </a:p>
          <a:p>
            <a:endParaRPr lang="en-US" dirty="0"/>
          </a:p>
        </p:txBody>
      </p:sp>
      <p:sp>
        <p:nvSpPr>
          <p:cNvPr id="4" name="Slide Number Placeholder 3"/>
          <p:cNvSpPr>
            <a:spLocks noGrp="1"/>
          </p:cNvSpPr>
          <p:nvPr>
            <p:ph type="sldNum" sz="quarter" idx="10"/>
          </p:nvPr>
        </p:nvSpPr>
        <p:spPr/>
        <p:txBody>
          <a:bodyPr/>
          <a:lstStyle/>
          <a:p>
            <a:fld id="{1E926EF2-8EC0-4AF9-AFFF-80854623AA25}" type="slidenum">
              <a:rPr lang="en-US" smtClean="0"/>
              <a:t>3</a:t>
            </a:fld>
            <a:endParaRPr lang="en-US"/>
          </a:p>
        </p:txBody>
      </p:sp>
    </p:spTree>
    <p:extLst>
      <p:ext uri="{BB962C8B-B14F-4D97-AF65-F5344CB8AC3E}">
        <p14:creationId xmlns:p14="http://schemas.microsoft.com/office/powerpoint/2010/main" val="18678820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The company has an opportunity to enter into new market segments. The diversification of producing products will also be easy. The company has the potential of moving into new strategic groups. The company has also a potential to grow quickly. Established positions at market segments and niches act as opportunities for the company.</a:t>
            </a:r>
          </a:p>
          <a:p>
            <a:endParaRPr lang="en-US" dirty="0"/>
          </a:p>
        </p:txBody>
      </p:sp>
      <p:sp>
        <p:nvSpPr>
          <p:cNvPr id="4" name="Slide Number Placeholder 3"/>
          <p:cNvSpPr>
            <a:spLocks noGrp="1"/>
          </p:cNvSpPr>
          <p:nvPr>
            <p:ph type="sldNum" sz="quarter" idx="10"/>
          </p:nvPr>
        </p:nvSpPr>
        <p:spPr/>
        <p:txBody>
          <a:bodyPr/>
          <a:lstStyle/>
          <a:p>
            <a:fld id="{1E926EF2-8EC0-4AF9-AFFF-80854623AA25}" type="slidenum">
              <a:rPr lang="en-US" smtClean="0"/>
              <a:t>4</a:t>
            </a:fld>
            <a:endParaRPr lang="en-US"/>
          </a:p>
        </p:txBody>
      </p:sp>
    </p:spTree>
    <p:extLst>
      <p:ext uri="{BB962C8B-B14F-4D97-AF65-F5344CB8AC3E}">
        <p14:creationId xmlns:p14="http://schemas.microsoft.com/office/powerpoint/2010/main" val="42542656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The company faces a threat of price competition</a:t>
            </a:r>
            <a:r>
              <a:rPr lang="en-US" sz="1200" b="0" i="0" kern="1200" baseline="0" dirty="0">
                <a:solidFill>
                  <a:schemeClr val="tx1"/>
                </a:solidFill>
                <a:effectLst/>
                <a:latin typeface="+mn-lt"/>
                <a:ea typeface="+mn-ea"/>
                <a:cs typeface="+mn-cs"/>
              </a:rPr>
              <a:t> from bigger companies such as Coca Cola company. </a:t>
            </a:r>
            <a:r>
              <a:rPr lang="en-US" sz="1200" b="0" i="0" kern="1200" dirty="0">
                <a:solidFill>
                  <a:schemeClr val="tx1"/>
                </a:solidFill>
                <a:effectLst/>
                <a:latin typeface="+mn-lt"/>
                <a:ea typeface="+mn-ea"/>
                <a:cs typeface="+mn-cs"/>
              </a:rPr>
              <a:t>The economic pressure compounded with increase inflationary rates and high interest rates also prevents the company’s growth.</a:t>
            </a:r>
          </a:p>
          <a:p>
            <a:r>
              <a:rPr lang="en-US" sz="1200" b="0" i="0" kern="1200" dirty="0">
                <a:solidFill>
                  <a:schemeClr val="tx1"/>
                </a:solidFill>
                <a:effectLst/>
                <a:latin typeface="+mn-lt"/>
                <a:ea typeface="+mn-ea"/>
                <a:cs typeface="+mn-cs"/>
              </a:rPr>
              <a:t>The adverse policies implemented by the government. The company also faces vulnerability from recession.</a:t>
            </a:r>
          </a:p>
          <a:p>
            <a:endParaRPr lang="en-US" dirty="0"/>
          </a:p>
        </p:txBody>
      </p:sp>
      <p:sp>
        <p:nvSpPr>
          <p:cNvPr id="4" name="Slide Number Placeholder 3"/>
          <p:cNvSpPr>
            <a:spLocks noGrp="1"/>
          </p:cNvSpPr>
          <p:nvPr>
            <p:ph type="sldNum" sz="quarter" idx="10"/>
          </p:nvPr>
        </p:nvSpPr>
        <p:spPr/>
        <p:txBody>
          <a:bodyPr/>
          <a:lstStyle/>
          <a:p>
            <a:fld id="{1E926EF2-8EC0-4AF9-AFFF-80854623AA25}" type="slidenum">
              <a:rPr lang="en-US" smtClean="0"/>
              <a:t>5</a:t>
            </a:fld>
            <a:endParaRPr lang="en-US"/>
          </a:p>
        </p:txBody>
      </p:sp>
    </p:spTree>
    <p:extLst>
      <p:ext uri="{BB962C8B-B14F-4D97-AF65-F5344CB8AC3E}">
        <p14:creationId xmlns:p14="http://schemas.microsoft.com/office/powerpoint/2010/main" val="9045217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Use of surveys would help to identify the consumer segments that desire sugar free soft drink </a:t>
            </a:r>
          </a:p>
          <a:p>
            <a:r>
              <a:rPr lang="en-US" dirty="0"/>
              <a:t>Use of personal selling would act as a strategy for improving customer sales. The use of these approaches would be used to identify</a:t>
            </a:r>
            <a:r>
              <a:rPr lang="en-US" baseline="0" dirty="0"/>
              <a:t> different modes of examination of sugar products. </a:t>
            </a:r>
            <a:r>
              <a:rPr lang="en-US" dirty="0"/>
              <a:t>Identifying demand for soft drink products among user sis the most effective way of producing sugar free products.</a:t>
            </a:r>
          </a:p>
          <a:p>
            <a:endParaRPr lang="en-US" dirty="0"/>
          </a:p>
        </p:txBody>
      </p:sp>
      <p:sp>
        <p:nvSpPr>
          <p:cNvPr id="4" name="Slide Number Placeholder 3"/>
          <p:cNvSpPr>
            <a:spLocks noGrp="1"/>
          </p:cNvSpPr>
          <p:nvPr>
            <p:ph type="sldNum" sz="quarter" idx="10"/>
          </p:nvPr>
        </p:nvSpPr>
        <p:spPr/>
        <p:txBody>
          <a:bodyPr/>
          <a:lstStyle/>
          <a:p>
            <a:fld id="{1E926EF2-8EC0-4AF9-AFFF-80854623AA25}" type="slidenum">
              <a:rPr lang="en-US" smtClean="0"/>
              <a:t>6</a:t>
            </a:fld>
            <a:endParaRPr lang="en-US"/>
          </a:p>
        </p:txBody>
      </p:sp>
    </p:spTree>
    <p:extLst>
      <p:ext uri="{BB962C8B-B14F-4D97-AF65-F5344CB8AC3E}">
        <p14:creationId xmlns:p14="http://schemas.microsoft.com/office/powerpoint/2010/main" val="23123668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use of market leader strategy is key to selling a healthy option for soft drinks. The company markets its products as relatively simple to use and ones that create value to their own customers. The communication strategy is aimed at demonstrating the highly innovative soft drink products. </a:t>
            </a:r>
          </a:p>
          <a:p>
            <a:endParaRPr lang="en-US" dirty="0"/>
          </a:p>
        </p:txBody>
      </p:sp>
      <p:sp>
        <p:nvSpPr>
          <p:cNvPr id="4" name="Slide Number Placeholder 3"/>
          <p:cNvSpPr>
            <a:spLocks noGrp="1"/>
          </p:cNvSpPr>
          <p:nvPr>
            <p:ph type="sldNum" sz="quarter" idx="10"/>
          </p:nvPr>
        </p:nvSpPr>
        <p:spPr/>
        <p:txBody>
          <a:bodyPr/>
          <a:lstStyle/>
          <a:p>
            <a:fld id="{1E926EF2-8EC0-4AF9-AFFF-80854623AA25}" type="slidenum">
              <a:rPr lang="en-US" smtClean="0"/>
              <a:t>7</a:t>
            </a:fld>
            <a:endParaRPr lang="en-US"/>
          </a:p>
        </p:txBody>
      </p:sp>
    </p:spTree>
    <p:extLst>
      <p:ext uri="{BB962C8B-B14F-4D97-AF65-F5344CB8AC3E}">
        <p14:creationId xmlns:p14="http://schemas.microsoft.com/office/powerpoint/2010/main" val="8061472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a:t>
            </a:r>
            <a:r>
              <a:rPr lang="en-US" baseline="0" dirty="0"/>
              <a:t> above graph demonstrates that the consumption of soft drinks in the United States would continue to increase over the years. The graph is a major proof that soft drinks can be consumed at controlled rates in the country. </a:t>
            </a:r>
            <a:endParaRPr lang="en-US" dirty="0"/>
          </a:p>
        </p:txBody>
      </p:sp>
      <p:sp>
        <p:nvSpPr>
          <p:cNvPr id="4" name="Slide Number Placeholder 3"/>
          <p:cNvSpPr>
            <a:spLocks noGrp="1"/>
          </p:cNvSpPr>
          <p:nvPr>
            <p:ph type="sldNum" sz="quarter" idx="10"/>
          </p:nvPr>
        </p:nvSpPr>
        <p:spPr/>
        <p:txBody>
          <a:bodyPr/>
          <a:lstStyle/>
          <a:p>
            <a:fld id="{1E926EF2-8EC0-4AF9-AFFF-80854623AA25}" type="slidenum">
              <a:rPr lang="en-US" smtClean="0"/>
              <a:t>8</a:t>
            </a:fld>
            <a:endParaRPr lang="en-US"/>
          </a:p>
        </p:txBody>
      </p:sp>
    </p:spTree>
    <p:extLst>
      <p:ext uri="{BB962C8B-B14F-4D97-AF65-F5344CB8AC3E}">
        <p14:creationId xmlns:p14="http://schemas.microsoft.com/office/powerpoint/2010/main" val="38687234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Several forms of marketing strategies will be used in this concept. These include social media marketing, viral marketing and also direct marketing. The use of these three marketing approaches helps to ensure that Apple has marketed its product to the customers without any hindrances. The company has focused on delivering its products to its customers and also rivals without any challenges. This ensures that the company has directly marketed its products and also improves the sale of its products to the customers. These marketing strategies will achieve improved performance over time due to his ability to communicate the developments of his company through social media</a:t>
            </a:r>
            <a:r>
              <a:rPr lang="en-US" sz="1200" kern="1200" baseline="0" dirty="0">
                <a:solidFill>
                  <a:schemeClr val="tx1"/>
                </a:solidFill>
                <a:effectLst/>
                <a:latin typeface="+mn-lt"/>
                <a:ea typeface="+mn-ea"/>
                <a:cs typeface="+mn-cs"/>
              </a:rPr>
              <a:t> (Carson, 2017).</a:t>
            </a: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1E926EF2-8EC0-4AF9-AFFF-80854623AA25}" type="slidenum">
              <a:rPr lang="en-US" smtClean="0"/>
              <a:t>9</a:t>
            </a:fld>
            <a:endParaRPr lang="en-US"/>
          </a:p>
        </p:txBody>
      </p:sp>
    </p:spTree>
    <p:extLst>
      <p:ext uri="{BB962C8B-B14F-4D97-AF65-F5344CB8AC3E}">
        <p14:creationId xmlns:p14="http://schemas.microsoft.com/office/powerpoint/2010/main" val="42009095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a:t>
            </a:r>
            <a:r>
              <a:rPr lang="en-US" baseline="0" dirty="0"/>
              <a:t> use of targeting strategy is an effective approach that helps customers to consume their products. The use of effective strategies  is always helpful in encouraging individuals to consume more products for their market. </a:t>
            </a:r>
            <a:r>
              <a:rPr lang="en-US" dirty="0"/>
              <a:t>Targeting can always be explained as a strategy in which a company decides the customer they want to go after and also offer them profitable products.  Segmentation strategy would be used for effective targeting.</a:t>
            </a:r>
            <a:r>
              <a:rPr lang="en-US" baseline="0" dirty="0"/>
              <a:t> Different segments would be provided with different products for their market taste. </a:t>
            </a:r>
            <a:r>
              <a:rPr lang="en-US" dirty="0"/>
              <a:t> The product would target individuals aged between 22 and 55 years (Khan, </a:t>
            </a:r>
            <a:r>
              <a:rPr lang="en-US" dirty="0" err="1"/>
              <a:t>Alam</a:t>
            </a:r>
            <a:r>
              <a:rPr lang="en-US" dirty="0"/>
              <a:t> &amp; </a:t>
            </a:r>
            <a:r>
              <a:rPr lang="en-US" dirty="0" err="1"/>
              <a:t>Alam</a:t>
            </a:r>
            <a:r>
              <a:rPr lang="en-US" dirty="0"/>
              <a:t>,</a:t>
            </a:r>
            <a:r>
              <a:rPr lang="en-US" baseline="0" dirty="0"/>
              <a:t> </a:t>
            </a:r>
            <a:r>
              <a:rPr lang="en-US" dirty="0"/>
              <a:t>2015). </a:t>
            </a:r>
          </a:p>
          <a:p>
            <a:endParaRPr lang="en-US" dirty="0"/>
          </a:p>
        </p:txBody>
      </p:sp>
      <p:sp>
        <p:nvSpPr>
          <p:cNvPr id="4" name="Slide Number Placeholder 3"/>
          <p:cNvSpPr>
            <a:spLocks noGrp="1"/>
          </p:cNvSpPr>
          <p:nvPr>
            <p:ph type="sldNum" sz="quarter" idx="10"/>
          </p:nvPr>
        </p:nvSpPr>
        <p:spPr/>
        <p:txBody>
          <a:bodyPr/>
          <a:lstStyle/>
          <a:p>
            <a:fld id="{1E926EF2-8EC0-4AF9-AFFF-80854623AA25}" type="slidenum">
              <a:rPr lang="en-US" smtClean="0"/>
              <a:t>10</a:t>
            </a:fld>
            <a:endParaRPr lang="en-US"/>
          </a:p>
        </p:txBody>
      </p:sp>
    </p:spTree>
    <p:extLst>
      <p:ext uri="{BB962C8B-B14F-4D97-AF65-F5344CB8AC3E}">
        <p14:creationId xmlns:p14="http://schemas.microsoft.com/office/powerpoint/2010/main" val="40178166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35FF48B-B21A-4036-ABDE-22CAC100220C}" type="datetimeFigureOut">
              <a:rPr lang="en-US" smtClean="0"/>
              <a:t>3/31/2021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116511-CF38-4067-A188-E9404397E476}" type="slidenum">
              <a:rPr lang="en-US" smtClean="0"/>
              <a:t>‹#›</a:t>
            </a:fld>
            <a:endParaRPr lang="en-US"/>
          </a:p>
        </p:txBody>
      </p:sp>
    </p:spTree>
    <p:extLst>
      <p:ext uri="{BB962C8B-B14F-4D97-AF65-F5344CB8AC3E}">
        <p14:creationId xmlns:p14="http://schemas.microsoft.com/office/powerpoint/2010/main" val="24181142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35FF48B-B21A-4036-ABDE-22CAC100220C}" type="datetimeFigureOut">
              <a:rPr lang="en-US" smtClean="0"/>
              <a:t>3/31/2021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116511-CF38-4067-A188-E9404397E476}" type="slidenum">
              <a:rPr lang="en-US" smtClean="0"/>
              <a:t>‹#›</a:t>
            </a:fld>
            <a:endParaRPr lang="en-US"/>
          </a:p>
        </p:txBody>
      </p:sp>
    </p:spTree>
    <p:extLst>
      <p:ext uri="{BB962C8B-B14F-4D97-AF65-F5344CB8AC3E}">
        <p14:creationId xmlns:p14="http://schemas.microsoft.com/office/powerpoint/2010/main" val="18959675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35FF48B-B21A-4036-ABDE-22CAC100220C}" type="datetimeFigureOut">
              <a:rPr lang="en-US" smtClean="0"/>
              <a:t>3/31/2021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116511-CF38-4067-A188-E9404397E476}"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3806338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35FF48B-B21A-4036-ABDE-22CAC100220C}" type="datetimeFigureOut">
              <a:rPr lang="en-US" smtClean="0"/>
              <a:t>3/31/2021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116511-CF38-4067-A188-E9404397E476}" type="slidenum">
              <a:rPr lang="en-US" smtClean="0"/>
              <a:t>‹#›</a:t>
            </a:fld>
            <a:endParaRPr lang="en-US"/>
          </a:p>
        </p:txBody>
      </p:sp>
    </p:spTree>
    <p:extLst>
      <p:ext uri="{BB962C8B-B14F-4D97-AF65-F5344CB8AC3E}">
        <p14:creationId xmlns:p14="http://schemas.microsoft.com/office/powerpoint/2010/main" val="12073689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35FF48B-B21A-4036-ABDE-22CAC100220C}" type="datetimeFigureOut">
              <a:rPr lang="en-US" smtClean="0"/>
              <a:t>3/31/2021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116511-CF38-4067-A188-E9404397E476}"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6880869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35FF48B-B21A-4036-ABDE-22CAC100220C}" type="datetimeFigureOut">
              <a:rPr lang="en-US" smtClean="0"/>
              <a:t>3/31/2021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116511-CF38-4067-A188-E9404397E476}" type="slidenum">
              <a:rPr lang="en-US" smtClean="0"/>
              <a:t>‹#›</a:t>
            </a:fld>
            <a:endParaRPr lang="en-US"/>
          </a:p>
        </p:txBody>
      </p:sp>
    </p:spTree>
    <p:extLst>
      <p:ext uri="{BB962C8B-B14F-4D97-AF65-F5344CB8AC3E}">
        <p14:creationId xmlns:p14="http://schemas.microsoft.com/office/powerpoint/2010/main" val="156745687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35FF48B-B21A-4036-ABDE-22CAC100220C}" type="datetimeFigureOut">
              <a:rPr lang="en-US" smtClean="0"/>
              <a:t>3/31/2021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116511-CF38-4067-A188-E9404397E476}" type="slidenum">
              <a:rPr lang="en-US" smtClean="0"/>
              <a:t>‹#›</a:t>
            </a:fld>
            <a:endParaRPr lang="en-US"/>
          </a:p>
        </p:txBody>
      </p:sp>
    </p:spTree>
    <p:extLst>
      <p:ext uri="{BB962C8B-B14F-4D97-AF65-F5344CB8AC3E}">
        <p14:creationId xmlns:p14="http://schemas.microsoft.com/office/powerpoint/2010/main" val="72225457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35FF48B-B21A-4036-ABDE-22CAC100220C}" type="datetimeFigureOut">
              <a:rPr lang="en-US" smtClean="0"/>
              <a:t>3/31/2021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116511-CF38-4067-A188-E9404397E476}" type="slidenum">
              <a:rPr lang="en-US" smtClean="0"/>
              <a:t>‹#›</a:t>
            </a:fld>
            <a:endParaRPr lang="en-US"/>
          </a:p>
        </p:txBody>
      </p:sp>
    </p:spTree>
    <p:extLst>
      <p:ext uri="{BB962C8B-B14F-4D97-AF65-F5344CB8AC3E}">
        <p14:creationId xmlns:p14="http://schemas.microsoft.com/office/powerpoint/2010/main" val="29310134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35FF48B-B21A-4036-ABDE-22CAC100220C}" type="datetimeFigureOut">
              <a:rPr lang="en-US" smtClean="0"/>
              <a:t>3/31/2021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116511-CF38-4067-A188-E9404397E476}" type="slidenum">
              <a:rPr lang="en-US" smtClean="0"/>
              <a:t>‹#›</a:t>
            </a:fld>
            <a:endParaRPr lang="en-US"/>
          </a:p>
        </p:txBody>
      </p:sp>
    </p:spTree>
    <p:extLst>
      <p:ext uri="{BB962C8B-B14F-4D97-AF65-F5344CB8AC3E}">
        <p14:creationId xmlns:p14="http://schemas.microsoft.com/office/powerpoint/2010/main" val="28581322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35FF48B-B21A-4036-ABDE-22CAC100220C}" type="datetimeFigureOut">
              <a:rPr lang="en-US" smtClean="0"/>
              <a:t>3/31/2021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116511-CF38-4067-A188-E9404397E476}" type="slidenum">
              <a:rPr lang="en-US" smtClean="0"/>
              <a:t>‹#›</a:t>
            </a:fld>
            <a:endParaRPr lang="en-US"/>
          </a:p>
        </p:txBody>
      </p:sp>
    </p:spTree>
    <p:extLst>
      <p:ext uri="{BB962C8B-B14F-4D97-AF65-F5344CB8AC3E}">
        <p14:creationId xmlns:p14="http://schemas.microsoft.com/office/powerpoint/2010/main" val="36525381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35FF48B-B21A-4036-ABDE-22CAC100220C}" type="datetimeFigureOut">
              <a:rPr lang="en-US" smtClean="0"/>
              <a:t>3/31/2021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116511-CF38-4067-A188-E9404397E476}" type="slidenum">
              <a:rPr lang="en-US" smtClean="0"/>
              <a:t>‹#›</a:t>
            </a:fld>
            <a:endParaRPr lang="en-US"/>
          </a:p>
        </p:txBody>
      </p:sp>
    </p:spTree>
    <p:extLst>
      <p:ext uri="{BB962C8B-B14F-4D97-AF65-F5344CB8AC3E}">
        <p14:creationId xmlns:p14="http://schemas.microsoft.com/office/powerpoint/2010/main" val="34942061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35FF48B-B21A-4036-ABDE-22CAC100220C}" type="datetimeFigureOut">
              <a:rPr lang="en-US" smtClean="0"/>
              <a:t>3/31/2021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3116511-CF38-4067-A188-E9404397E476}" type="slidenum">
              <a:rPr lang="en-US" smtClean="0"/>
              <a:t>‹#›</a:t>
            </a:fld>
            <a:endParaRPr lang="en-US"/>
          </a:p>
        </p:txBody>
      </p:sp>
    </p:spTree>
    <p:extLst>
      <p:ext uri="{BB962C8B-B14F-4D97-AF65-F5344CB8AC3E}">
        <p14:creationId xmlns:p14="http://schemas.microsoft.com/office/powerpoint/2010/main" val="15112796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35FF48B-B21A-4036-ABDE-22CAC100220C}" type="datetimeFigureOut">
              <a:rPr lang="en-US" smtClean="0"/>
              <a:t>3/31/2021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3116511-CF38-4067-A188-E9404397E476}" type="slidenum">
              <a:rPr lang="en-US" smtClean="0"/>
              <a:t>‹#›</a:t>
            </a:fld>
            <a:endParaRPr lang="en-US"/>
          </a:p>
        </p:txBody>
      </p:sp>
    </p:spTree>
    <p:extLst>
      <p:ext uri="{BB962C8B-B14F-4D97-AF65-F5344CB8AC3E}">
        <p14:creationId xmlns:p14="http://schemas.microsoft.com/office/powerpoint/2010/main" val="37366953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5FF48B-B21A-4036-ABDE-22CAC100220C}" type="datetimeFigureOut">
              <a:rPr lang="en-US" smtClean="0"/>
              <a:t>3/31/2021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3116511-CF38-4067-A188-E9404397E476}" type="slidenum">
              <a:rPr lang="en-US" smtClean="0"/>
              <a:t>‹#›</a:t>
            </a:fld>
            <a:endParaRPr lang="en-US"/>
          </a:p>
        </p:txBody>
      </p:sp>
    </p:spTree>
    <p:extLst>
      <p:ext uri="{BB962C8B-B14F-4D97-AF65-F5344CB8AC3E}">
        <p14:creationId xmlns:p14="http://schemas.microsoft.com/office/powerpoint/2010/main" val="18943858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35FF48B-B21A-4036-ABDE-22CAC100220C}" type="datetimeFigureOut">
              <a:rPr lang="en-US" smtClean="0"/>
              <a:t>3/31/2021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116511-CF38-4067-A188-E9404397E476}" type="slidenum">
              <a:rPr lang="en-US" smtClean="0"/>
              <a:t>‹#›</a:t>
            </a:fld>
            <a:endParaRPr lang="en-US"/>
          </a:p>
        </p:txBody>
      </p:sp>
    </p:spTree>
    <p:extLst>
      <p:ext uri="{BB962C8B-B14F-4D97-AF65-F5344CB8AC3E}">
        <p14:creationId xmlns:p14="http://schemas.microsoft.com/office/powerpoint/2010/main" val="13703795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35FF48B-B21A-4036-ABDE-22CAC100220C}" type="datetimeFigureOut">
              <a:rPr lang="en-US" smtClean="0"/>
              <a:t>3/31/2021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116511-CF38-4067-A188-E9404397E476}" type="slidenum">
              <a:rPr lang="en-US" smtClean="0"/>
              <a:t>‹#›</a:t>
            </a:fld>
            <a:endParaRPr lang="en-US"/>
          </a:p>
        </p:txBody>
      </p:sp>
    </p:spTree>
    <p:extLst>
      <p:ext uri="{BB962C8B-B14F-4D97-AF65-F5344CB8AC3E}">
        <p14:creationId xmlns:p14="http://schemas.microsoft.com/office/powerpoint/2010/main" val="21857137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slideLayout" Target="../slideLayouts/slideLayout13.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17" Type="http://schemas.openxmlformats.org/officeDocument/2006/relationships/theme" Target="../theme/theme1.xml" /><Relationship Id="rId2" Type="http://schemas.openxmlformats.org/officeDocument/2006/relationships/slideLayout" Target="../slideLayouts/slideLayout2.xml" /><Relationship Id="rId16" Type="http://schemas.openxmlformats.org/officeDocument/2006/relationships/slideLayout" Target="../slideLayouts/slideLayout16.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5" Type="http://schemas.openxmlformats.org/officeDocument/2006/relationships/slideLayout" Target="../slideLayouts/slideLayout1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openxmlformats.org/officeDocument/2006/relationships/slideLayout" Target="../slideLayouts/slideLayout14.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35FF48B-B21A-4036-ABDE-22CAC100220C}" type="datetimeFigureOut">
              <a:rPr lang="en-US" smtClean="0"/>
              <a:t>3/31/2021</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3116511-CF38-4067-A188-E9404397E476}" type="slidenum">
              <a:rPr lang="en-US" smtClean="0"/>
              <a:t>‹#›</a:t>
            </a:fld>
            <a:endParaRPr lang="en-US"/>
          </a:p>
        </p:txBody>
      </p:sp>
    </p:spTree>
    <p:extLst>
      <p:ext uri="{BB962C8B-B14F-4D97-AF65-F5344CB8AC3E}">
        <p14:creationId xmlns:p14="http://schemas.microsoft.com/office/powerpoint/2010/main" val="28817394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 /><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 /><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 /><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 /><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 /><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 /><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 /><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 /><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 /><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 /><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 /><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3" Type="http://schemas.openxmlformats.org/officeDocument/2006/relationships/image" Target="../media/image1.png" /><Relationship Id="rId2" Type="http://schemas.openxmlformats.org/officeDocument/2006/relationships/notesSlide" Target="../notesSlides/notesSlide7.xml" /><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 /><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Product Concept </a:t>
            </a:r>
          </a:p>
        </p:txBody>
      </p:sp>
      <p:sp>
        <p:nvSpPr>
          <p:cNvPr id="3" name="Subtitle 2"/>
          <p:cNvSpPr>
            <a:spLocks noGrp="1"/>
          </p:cNvSpPr>
          <p:nvPr>
            <p:ph type="subTitle" idx="1"/>
          </p:nvPr>
        </p:nvSpPr>
        <p:spPr/>
        <p:txBody>
          <a:bodyPr/>
          <a:lstStyle/>
          <a:p>
            <a:r>
              <a:rPr lang="en-US" dirty="0"/>
              <a:t>Production and Sell of Sugar Free Soft Drinks </a:t>
            </a:r>
          </a:p>
        </p:txBody>
      </p:sp>
    </p:spTree>
    <p:extLst>
      <p:ext uri="{BB962C8B-B14F-4D97-AF65-F5344CB8AC3E}">
        <p14:creationId xmlns:p14="http://schemas.microsoft.com/office/powerpoint/2010/main" val="40962751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Target Market </a:t>
            </a:r>
          </a:p>
        </p:txBody>
      </p:sp>
      <p:sp>
        <p:nvSpPr>
          <p:cNvPr id="3" name="Content Placeholder 2"/>
          <p:cNvSpPr>
            <a:spLocks noGrp="1"/>
          </p:cNvSpPr>
          <p:nvPr>
            <p:ph idx="1"/>
          </p:nvPr>
        </p:nvSpPr>
        <p:spPr/>
        <p:txBody>
          <a:bodyPr/>
          <a:lstStyle/>
          <a:p>
            <a:r>
              <a:rPr lang="en-US" dirty="0"/>
              <a:t>Targeting can always be explained as a strategy in which a company decides the customer they want to go after and also offer them profitable products. </a:t>
            </a:r>
          </a:p>
          <a:p>
            <a:r>
              <a:rPr lang="en-US" dirty="0"/>
              <a:t>Segmentation strategy would be used for effective targeting</a:t>
            </a:r>
          </a:p>
          <a:p>
            <a:r>
              <a:rPr lang="en-US" dirty="0"/>
              <a:t> The product would target individuals aged between 22 and 55 years</a:t>
            </a:r>
          </a:p>
        </p:txBody>
      </p:sp>
    </p:spTree>
    <p:extLst>
      <p:ext uri="{BB962C8B-B14F-4D97-AF65-F5344CB8AC3E}">
        <p14:creationId xmlns:p14="http://schemas.microsoft.com/office/powerpoint/2010/main" val="23061542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Positioning Strategy</a:t>
            </a:r>
          </a:p>
        </p:txBody>
      </p:sp>
      <p:sp>
        <p:nvSpPr>
          <p:cNvPr id="3" name="Content Placeholder 2"/>
          <p:cNvSpPr>
            <a:spLocks noGrp="1"/>
          </p:cNvSpPr>
          <p:nvPr>
            <p:ph idx="1"/>
          </p:nvPr>
        </p:nvSpPr>
        <p:spPr/>
        <p:txBody>
          <a:bodyPr/>
          <a:lstStyle/>
          <a:p>
            <a:r>
              <a:rPr lang="en-US" dirty="0"/>
              <a:t>The healthy soft drinks would be positioned using different approaches.</a:t>
            </a:r>
          </a:p>
          <a:p>
            <a:r>
              <a:rPr lang="en-US" dirty="0"/>
              <a:t>These include:</a:t>
            </a:r>
          </a:p>
          <a:p>
            <a:r>
              <a:rPr lang="en-US" dirty="0"/>
              <a:t>Creativity</a:t>
            </a:r>
          </a:p>
          <a:p>
            <a:r>
              <a:rPr lang="en-US" dirty="0"/>
              <a:t>Humanity </a:t>
            </a:r>
          </a:p>
          <a:p>
            <a:r>
              <a:rPr lang="en-US" dirty="0"/>
              <a:t>Simplicity</a:t>
            </a:r>
          </a:p>
        </p:txBody>
      </p:sp>
    </p:spTree>
    <p:extLst>
      <p:ext uri="{BB962C8B-B14F-4D97-AF65-F5344CB8AC3E}">
        <p14:creationId xmlns:p14="http://schemas.microsoft.com/office/powerpoint/2010/main" val="24386413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Pricing Strategy </a:t>
            </a:r>
          </a:p>
        </p:txBody>
      </p:sp>
      <p:sp>
        <p:nvSpPr>
          <p:cNvPr id="3" name="Content Placeholder 2"/>
          <p:cNvSpPr>
            <a:spLocks noGrp="1"/>
          </p:cNvSpPr>
          <p:nvPr>
            <p:ph idx="1"/>
          </p:nvPr>
        </p:nvSpPr>
        <p:spPr/>
        <p:txBody>
          <a:bodyPr/>
          <a:lstStyle/>
          <a:p>
            <a:r>
              <a:rPr lang="en-US" dirty="0"/>
              <a:t>Different pricing strategies and approaches would be used for new products in the market. </a:t>
            </a:r>
          </a:p>
          <a:p>
            <a:r>
              <a:rPr lang="en-US" dirty="0"/>
              <a:t>These include;</a:t>
            </a:r>
          </a:p>
          <a:p>
            <a:pPr>
              <a:buFont typeface="Wingdings" panose="05000000000000000000" pitchFamily="2" charset="2"/>
              <a:buChar char="Ø"/>
            </a:pPr>
            <a:r>
              <a:rPr lang="en-US" dirty="0"/>
              <a:t> Premium pricing</a:t>
            </a:r>
          </a:p>
          <a:p>
            <a:pPr>
              <a:buFont typeface="Wingdings" panose="05000000000000000000" pitchFamily="2" charset="2"/>
              <a:buChar char="Ø"/>
            </a:pPr>
            <a:r>
              <a:rPr lang="en-US" dirty="0"/>
              <a:t>Skimming pricing</a:t>
            </a:r>
          </a:p>
          <a:p>
            <a:pPr>
              <a:buFont typeface="Wingdings" panose="05000000000000000000" pitchFamily="2" charset="2"/>
              <a:buChar char="Ø"/>
            </a:pPr>
            <a:r>
              <a:rPr lang="en-US" dirty="0"/>
              <a:t> Value based pricing.</a:t>
            </a:r>
          </a:p>
        </p:txBody>
      </p:sp>
    </p:spTree>
    <p:extLst>
      <p:ext uri="{BB962C8B-B14F-4D97-AF65-F5344CB8AC3E}">
        <p14:creationId xmlns:p14="http://schemas.microsoft.com/office/powerpoint/2010/main" val="22134802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Distribution Strategy</a:t>
            </a:r>
          </a:p>
        </p:txBody>
      </p:sp>
      <p:sp>
        <p:nvSpPr>
          <p:cNvPr id="3" name="Content Placeholder 2"/>
          <p:cNvSpPr>
            <a:spLocks noGrp="1"/>
          </p:cNvSpPr>
          <p:nvPr>
            <p:ph idx="1"/>
          </p:nvPr>
        </p:nvSpPr>
        <p:spPr/>
        <p:txBody>
          <a:bodyPr/>
          <a:lstStyle/>
          <a:p>
            <a:pPr>
              <a:buFont typeface="Wingdings" panose="05000000000000000000" pitchFamily="2" charset="2"/>
              <a:buChar char="§"/>
            </a:pPr>
            <a:r>
              <a:rPr lang="en-US" dirty="0"/>
              <a:t>Mass distribution</a:t>
            </a:r>
          </a:p>
          <a:p>
            <a:pPr>
              <a:buFont typeface="Wingdings" panose="05000000000000000000" pitchFamily="2" charset="2"/>
              <a:buChar char="§"/>
            </a:pPr>
            <a:r>
              <a:rPr lang="en-US" dirty="0"/>
              <a:t>One size fits all approach </a:t>
            </a:r>
          </a:p>
          <a:p>
            <a:pPr>
              <a:buFont typeface="Wingdings" panose="05000000000000000000" pitchFamily="2" charset="2"/>
              <a:buChar char="§"/>
            </a:pPr>
            <a:r>
              <a:rPr lang="en-US" dirty="0"/>
              <a:t>Direct selling.</a:t>
            </a:r>
          </a:p>
        </p:txBody>
      </p:sp>
    </p:spTree>
    <p:extLst>
      <p:ext uri="{BB962C8B-B14F-4D97-AF65-F5344CB8AC3E}">
        <p14:creationId xmlns:p14="http://schemas.microsoft.com/office/powerpoint/2010/main" val="32006840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15248"/>
            <a:ext cx="10515600" cy="1325563"/>
          </a:xfrm>
        </p:spPr>
        <p:txBody>
          <a:bodyPr/>
          <a:lstStyle/>
          <a:p>
            <a:r>
              <a:rPr lang="en-US" dirty="0"/>
              <a:t>Conclusion </a:t>
            </a:r>
          </a:p>
        </p:txBody>
      </p:sp>
      <p:sp>
        <p:nvSpPr>
          <p:cNvPr id="3" name="Content Placeholder 2"/>
          <p:cNvSpPr>
            <a:spLocks noGrp="1"/>
          </p:cNvSpPr>
          <p:nvPr>
            <p:ph idx="1"/>
          </p:nvPr>
        </p:nvSpPr>
        <p:spPr/>
        <p:txBody>
          <a:bodyPr/>
          <a:lstStyle/>
          <a:p>
            <a:r>
              <a:rPr lang="en-US" dirty="0"/>
              <a:t>To sum it up, the launch of sugar free soft drinks is an efficient method of soft drink control in the country. </a:t>
            </a:r>
          </a:p>
          <a:p>
            <a:r>
              <a:rPr lang="en-US" dirty="0"/>
              <a:t>The advertising strategies used by the company have contributed in the increase of its beverage market share.</a:t>
            </a:r>
          </a:p>
          <a:p>
            <a:r>
              <a:rPr lang="en-US" dirty="0"/>
              <a:t>Designing communication strategies that ensure that there is production of healthy drinks in the market is an efficient strategy of soft drink production. </a:t>
            </a:r>
          </a:p>
        </p:txBody>
      </p:sp>
    </p:spTree>
    <p:extLst>
      <p:ext uri="{BB962C8B-B14F-4D97-AF65-F5344CB8AC3E}">
        <p14:creationId xmlns:p14="http://schemas.microsoft.com/office/powerpoint/2010/main" val="4769690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References </a:t>
            </a:r>
          </a:p>
        </p:txBody>
      </p:sp>
      <p:sp>
        <p:nvSpPr>
          <p:cNvPr id="3" name="Content Placeholder 2"/>
          <p:cNvSpPr>
            <a:spLocks noGrp="1"/>
          </p:cNvSpPr>
          <p:nvPr>
            <p:ph idx="1"/>
          </p:nvPr>
        </p:nvSpPr>
        <p:spPr/>
        <p:txBody>
          <a:bodyPr>
            <a:normAutofit fontScale="92500"/>
          </a:bodyPr>
          <a:lstStyle/>
          <a:p>
            <a:r>
              <a:rPr lang="en-US" dirty="0"/>
              <a:t>Ahlstrom, D., &amp; </a:t>
            </a:r>
            <a:r>
              <a:rPr lang="en-US" dirty="0" err="1"/>
              <a:t>Bruton</a:t>
            </a:r>
            <a:r>
              <a:rPr lang="en-US" dirty="0"/>
              <a:t>, G. D. (2010). </a:t>
            </a:r>
            <a:r>
              <a:rPr lang="en-US" i="1" dirty="0"/>
              <a:t>International management: Strategy and culture in the emerging world</a:t>
            </a:r>
            <a:r>
              <a:rPr lang="en-US" dirty="0"/>
              <a:t>. Australia: South-Western </a:t>
            </a:r>
            <a:r>
              <a:rPr lang="en-US" dirty="0" err="1"/>
              <a:t>Cengage</a:t>
            </a:r>
            <a:r>
              <a:rPr lang="en-US" dirty="0"/>
              <a:t> Learning.</a:t>
            </a:r>
          </a:p>
          <a:p>
            <a:r>
              <a:rPr lang="en-US" dirty="0"/>
              <a:t>Carson, K. D. (2017). </a:t>
            </a:r>
            <a:r>
              <a:rPr lang="en-US" i="1" dirty="0"/>
              <a:t>The ABCs of collaborative change: The manager's guide to library renewal</a:t>
            </a:r>
            <a:r>
              <a:rPr lang="en-US" dirty="0"/>
              <a:t>. Chicago: American Library Association.</a:t>
            </a:r>
          </a:p>
          <a:p>
            <a:r>
              <a:rPr lang="en-US" dirty="0" err="1"/>
              <a:t>Hitt</a:t>
            </a:r>
            <a:r>
              <a:rPr lang="en-US" dirty="0"/>
              <a:t>, M. A. I. (2012). </a:t>
            </a:r>
            <a:r>
              <a:rPr lang="en-US" i="1" dirty="0"/>
              <a:t>Strategic Management Cases: Competitiveness and Globalization</a:t>
            </a:r>
            <a:r>
              <a:rPr lang="en-US" dirty="0"/>
              <a:t>. CA: South Western Educational Publishing</a:t>
            </a:r>
          </a:p>
          <a:p>
            <a:r>
              <a:rPr lang="en-US" dirty="0"/>
              <a:t>Kapferer, J.-N., &amp; </a:t>
            </a:r>
            <a:r>
              <a:rPr lang="en-US" dirty="0" err="1"/>
              <a:t>Bastien</a:t>
            </a:r>
            <a:r>
              <a:rPr lang="en-US" dirty="0"/>
              <a:t>, V. (2012). </a:t>
            </a:r>
            <a:r>
              <a:rPr lang="en-US" i="1" dirty="0"/>
              <a:t>The luxury strategy: Break the rules of marketing to build luxury brands, second edition</a:t>
            </a:r>
            <a:r>
              <a:rPr lang="en-US" dirty="0"/>
              <a:t>.</a:t>
            </a:r>
          </a:p>
          <a:p>
            <a:r>
              <a:rPr lang="en-US" dirty="0"/>
              <a:t>Khan, U. A., </a:t>
            </a:r>
            <a:r>
              <a:rPr lang="en-US" dirty="0" err="1"/>
              <a:t>Alam</a:t>
            </a:r>
            <a:r>
              <a:rPr lang="en-US" dirty="0"/>
              <a:t>, M. N., &amp; </a:t>
            </a:r>
            <a:r>
              <a:rPr lang="en-US" dirty="0" err="1"/>
              <a:t>Alam</a:t>
            </a:r>
            <a:r>
              <a:rPr lang="en-US" dirty="0"/>
              <a:t>, S. (2015). A critical Analysis of Internal </a:t>
            </a:r>
            <a:r>
              <a:rPr lang="en-US" dirty="0" err="1"/>
              <a:t>andExternal</a:t>
            </a:r>
            <a:r>
              <a:rPr lang="en-US" dirty="0"/>
              <a:t> Environment of Apple Inc. </a:t>
            </a:r>
            <a:r>
              <a:rPr lang="en-US" i="1" dirty="0"/>
              <a:t>International Journal of Economics, Commerce and Management</a:t>
            </a:r>
            <a:r>
              <a:rPr lang="en-US" dirty="0"/>
              <a:t>, 6(3), 955-966.</a:t>
            </a:r>
          </a:p>
          <a:p>
            <a:r>
              <a:rPr lang="en-US" dirty="0"/>
              <a:t> </a:t>
            </a:r>
          </a:p>
          <a:p>
            <a:endParaRPr lang="en-US" dirty="0"/>
          </a:p>
        </p:txBody>
      </p:sp>
    </p:spTree>
    <p:extLst>
      <p:ext uri="{BB962C8B-B14F-4D97-AF65-F5344CB8AC3E}">
        <p14:creationId xmlns:p14="http://schemas.microsoft.com/office/powerpoint/2010/main" val="23843453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Executive Summary </a:t>
            </a:r>
          </a:p>
        </p:txBody>
      </p:sp>
      <p:sp>
        <p:nvSpPr>
          <p:cNvPr id="3" name="Content Placeholder 2"/>
          <p:cNvSpPr>
            <a:spLocks noGrp="1"/>
          </p:cNvSpPr>
          <p:nvPr>
            <p:ph idx="1"/>
          </p:nvPr>
        </p:nvSpPr>
        <p:spPr/>
        <p:txBody>
          <a:bodyPr/>
          <a:lstStyle/>
          <a:p>
            <a:r>
              <a:rPr lang="en-US" dirty="0"/>
              <a:t>Consumers have shifted their focus from consuming sugary foods to the intake of sugar free products.</a:t>
            </a:r>
          </a:p>
          <a:p>
            <a:r>
              <a:rPr lang="en-US" dirty="0"/>
              <a:t>The production and marketing of sugar free healthy soft drinks in a unique idea for the market.</a:t>
            </a:r>
          </a:p>
          <a:p>
            <a:r>
              <a:rPr lang="en-US" dirty="0"/>
              <a:t>The intensity of competition in the beverage industry is high because of the low switching costs and aggressiveness of firms in the industry.</a:t>
            </a:r>
          </a:p>
          <a:p>
            <a:r>
              <a:rPr lang="en-US" dirty="0"/>
              <a:t>The business concept presented in this presentation is that of a sugar free soft drink in the market.</a:t>
            </a:r>
          </a:p>
          <a:p>
            <a:endParaRPr lang="en-US" dirty="0"/>
          </a:p>
          <a:p>
            <a:endParaRPr lang="en-US" dirty="0"/>
          </a:p>
          <a:p>
            <a:endParaRPr lang="en-US" dirty="0"/>
          </a:p>
        </p:txBody>
      </p:sp>
    </p:spTree>
    <p:extLst>
      <p:ext uri="{BB962C8B-B14F-4D97-AF65-F5344CB8AC3E}">
        <p14:creationId xmlns:p14="http://schemas.microsoft.com/office/powerpoint/2010/main" val="856767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Issues in the Market </a:t>
            </a:r>
          </a:p>
        </p:txBody>
      </p:sp>
      <p:sp>
        <p:nvSpPr>
          <p:cNvPr id="3" name="Content Placeholder 2"/>
          <p:cNvSpPr>
            <a:spLocks noGrp="1"/>
          </p:cNvSpPr>
          <p:nvPr>
            <p:ph idx="1"/>
          </p:nvPr>
        </p:nvSpPr>
        <p:spPr/>
        <p:txBody>
          <a:bodyPr/>
          <a:lstStyle/>
          <a:p>
            <a:r>
              <a:rPr lang="en-US" dirty="0"/>
              <a:t>The highly competitive global beverage market is dominated by both the Coca-Cola Company the Pepsi Company.</a:t>
            </a:r>
          </a:p>
          <a:p>
            <a:r>
              <a:rPr lang="en-US" dirty="0"/>
              <a:t>The main challenge in these companies is that they produce sugary soft drink products. </a:t>
            </a:r>
          </a:p>
          <a:p>
            <a:r>
              <a:rPr lang="en-US" dirty="0"/>
              <a:t>Social environment includes the changing lifestyles and attitudes as well as the cultural preferences.</a:t>
            </a:r>
          </a:p>
          <a:p>
            <a:r>
              <a:rPr lang="en-US" dirty="0"/>
              <a:t>The demand for healthy soft drinks have been increasing over the years. </a:t>
            </a:r>
          </a:p>
        </p:txBody>
      </p:sp>
    </p:spTree>
    <p:extLst>
      <p:ext uri="{BB962C8B-B14F-4D97-AF65-F5344CB8AC3E}">
        <p14:creationId xmlns:p14="http://schemas.microsoft.com/office/powerpoint/2010/main" val="17733349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Opportunities in the market</a:t>
            </a:r>
          </a:p>
        </p:txBody>
      </p:sp>
      <p:sp>
        <p:nvSpPr>
          <p:cNvPr id="3" name="Content Placeholder 2"/>
          <p:cNvSpPr>
            <a:spLocks noGrp="1"/>
          </p:cNvSpPr>
          <p:nvPr>
            <p:ph idx="1"/>
          </p:nvPr>
        </p:nvSpPr>
        <p:spPr/>
        <p:txBody>
          <a:bodyPr/>
          <a:lstStyle/>
          <a:p>
            <a:r>
              <a:rPr lang="en-US" dirty="0"/>
              <a:t>The company has an opportunity of tapping out the new technologies.</a:t>
            </a:r>
          </a:p>
          <a:p>
            <a:r>
              <a:rPr lang="en-US" dirty="0"/>
              <a:t>The growing customer base and growing trend is also an opportunity for company to grow.</a:t>
            </a:r>
          </a:p>
          <a:p>
            <a:r>
              <a:rPr lang="en-US" dirty="0"/>
              <a:t>The company has an opportunity to enter into new market segments.</a:t>
            </a:r>
          </a:p>
          <a:p>
            <a:r>
              <a:rPr lang="en-US" dirty="0"/>
              <a:t>The diversification of producing products will also be easy.</a:t>
            </a:r>
          </a:p>
          <a:p>
            <a:endParaRPr lang="en-US" dirty="0"/>
          </a:p>
        </p:txBody>
      </p:sp>
    </p:spTree>
    <p:extLst>
      <p:ext uri="{BB962C8B-B14F-4D97-AF65-F5344CB8AC3E}">
        <p14:creationId xmlns:p14="http://schemas.microsoft.com/office/powerpoint/2010/main" val="33389391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Threats in the marketplace</a:t>
            </a:r>
          </a:p>
        </p:txBody>
      </p:sp>
      <p:sp>
        <p:nvSpPr>
          <p:cNvPr id="3" name="Content Placeholder 2"/>
          <p:cNvSpPr>
            <a:spLocks noGrp="1"/>
          </p:cNvSpPr>
          <p:nvPr>
            <p:ph idx="1"/>
          </p:nvPr>
        </p:nvSpPr>
        <p:spPr/>
        <p:txBody>
          <a:bodyPr/>
          <a:lstStyle/>
          <a:p>
            <a:r>
              <a:rPr lang="en-US" dirty="0"/>
              <a:t>Price wars </a:t>
            </a:r>
          </a:p>
          <a:p>
            <a:r>
              <a:rPr lang="en-US" dirty="0"/>
              <a:t>Price competition </a:t>
            </a:r>
          </a:p>
          <a:p>
            <a:r>
              <a:rPr lang="en-US" dirty="0"/>
              <a:t>Substitute products </a:t>
            </a:r>
          </a:p>
        </p:txBody>
      </p:sp>
    </p:spTree>
    <p:extLst>
      <p:ext uri="{BB962C8B-B14F-4D97-AF65-F5344CB8AC3E}">
        <p14:creationId xmlns:p14="http://schemas.microsoft.com/office/powerpoint/2010/main" val="7859386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Marketing Research</a:t>
            </a:r>
          </a:p>
        </p:txBody>
      </p:sp>
      <p:sp>
        <p:nvSpPr>
          <p:cNvPr id="3" name="Content Placeholder 2"/>
          <p:cNvSpPr>
            <a:spLocks noGrp="1"/>
          </p:cNvSpPr>
          <p:nvPr>
            <p:ph idx="1"/>
          </p:nvPr>
        </p:nvSpPr>
        <p:spPr/>
        <p:txBody>
          <a:bodyPr/>
          <a:lstStyle/>
          <a:p>
            <a:r>
              <a:rPr lang="en-US" dirty="0"/>
              <a:t>Use of surveys would help to identify the consumer segments that desire sugar free soft drink </a:t>
            </a:r>
          </a:p>
          <a:p>
            <a:r>
              <a:rPr lang="en-US" dirty="0"/>
              <a:t>Use of personal selling would act as a strategy for improving customer sales.</a:t>
            </a:r>
          </a:p>
          <a:p>
            <a:r>
              <a:rPr lang="en-US" dirty="0"/>
              <a:t>Identifying demand for soft drink products among user sis the most effective way of producing sugar free products.</a:t>
            </a:r>
          </a:p>
        </p:txBody>
      </p:sp>
    </p:spTree>
    <p:extLst>
      <p:ext uri="{BB962C8B-B14F-4D97-AF65-F5344CB8AC3E}">
        <p14:creationId xmlns:p14="http://schemas.microsoft.com/office/powerpoint/2010/main" val="4730549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Product Strategy </a:t>
            </a:r>
          </a:p>
        </p:txBody>
      </p:sp>
      <p:sp>
        <p:nvSpPr>
          <p:cNvPr id="3" name="Content Placeholder 2"/>
          <p:cNvSpPr>
            <a:spLocks noGrp="1"/>
          </p:cNvSpPr>
          <p:nvPr>
            <p:ph idx="1"/>
          </p:nvPr>
        </p:nvSpPr>
        <p:spPr/>
        <p:txBody>
          <a:bodyPr/>
          <a:lstStyle/>
          <a:p>
            <a:r>
              <a:rPr lang="en-US" dirty="0"/>
              <a:t>The use of market leader strategy is key to selling a healthy option for soft drinks</a:t>
            </a:r>
          </a:p>
          <a:p>
            <a:r>
              <a:rPr lang="en-US" dirty="0"/>
              <a:t> The company markets its products as relatively simple to use and ones that create value to their own customers. </a:t>
            </a:r>
          </a:p>
          <a:p>
            <a:r>
              <a:rPr lang="en-US" dirty="0"/>
              <a:t>The communication strategy is aimed at demonstrating the highly innovative soft drink products. </a:t>
            </a:r>
          </a:p>
          <a:p>
            <a:endParaRPr lang="en-US" dirty="0"/>
          </a:p>
        </p:txBody>
      </p:sp>
    </p:spTree>
    <p:extLst>
      <p:ext uri="{BB962C8B-B14F-4D97-AF65-F5344CB8AC3E}">
        <p14:creationId xmlns:p14="http://schemas.microsoft.com/office/powerpoint/2010/main" val="23282899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Statistics of health drink consumption in the country</a:t>
            </a:r>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548425" y="1945177"/>
            <a:ext cx="9925611" cy="4422371"/>
          </a:xfrm>
        </p:spPr>
      </p:pic>
    </p:spTree>
    <p:extLst>
      <p:ext uri="{BB962C8B-B14F-4D97-AF65-F5344CB8AC3E}">
        <p14:creationId xmlns:p14="http://schemas.microsoft.com/office/powerpoint/2010/main" val="27901013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Marketing Strategy </a:t>
            </a:r>
          </a:p>
        </p:txBody>
      </p:sp>
      <p:sp>
        <p:nvSpPr>
          <p:cNvPr id="3" name="Content Placeholder 2"/>
          <p:cNvSpPr>
            <a:spLocks noGrp="1"/>
          </p:cNvSpPr>
          <p:nvPr>
            <p:ph idx="1"/>
          </p:nvPr>
        </p:nvSpPr>
        <p:spPr/>
        <p:txBody>
          <a:bodyPr/>
          <a:lstStyle/>
          <a:p>
            <a:r>
              <a:rPr lang="en-US" dirty="0"/>
              <a:t>Several marketing strategies would be adopted for these products in the marketplace. These include;  </a:t>
            </a:r>
          </a:p>
          <a:p>
            <a:pPr>
              <a:buFont typeface="Wingdings" panose="05000000000000000000" pitchFamily="2" charset="2"/>
              <a:buChar char="Ø"/>
            </a:pPr>
            <a:r>
              <a:rPr lang="en-US" dirty="0"/>
              <a:t>Social media marketing</a:t>
            </a:r>
          </a:p>
          <a:p>
            <a:pPr>
              <a:buFont typeface="Wingdings" panose="05000000000000000000" pitchFamily="2" charset="2"/>
              <a:buChar char="Ø"/>
            </a:pPr>
            <a:r>
              <a:rPr lang="en-US" dirty="0"/>
              <a:t> Viral marketing  </a:t>
            </a:r>
          </a:p>
          <a:p>
            <a:pPr>
              <a:buFont typeface="Wingdings" panose="05000000000000000000" pitchFamily="2" charset="2"/>
              <a:buChar char="Ø"/>
            </a:pPr>
            <a:r>
              <a:rPr lang="en-US" dirty="0"/>
              <a:t>Direct marketing.</a:t>
            </a:r>
          </a:p>
        </p:txBody>
      </p:sp>
    </p:spTree>
    <p:extLst>
      <p:ext uri="{BB962C8B-B14F-4D97-AF65-F5344CB8AC3E}">
        <p14:creationId xmlns:p14="http://schemas.microsoft.com/office/powerpoint/2010/main" val="2782024016"/>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195</TotalTime>
  <Words>1378</Words>
  <Application>Microsoft Office PowerPoint</Application>
  <PresentationFormat>Widescreen</PresentationFormat>
  <Paragraphs>104</Paragraphs>
  <Slides>15</Slides>
  <Notes>13</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Facet</vt:lpstr>
      <vt:lpstr>Product Concept </vt:lpstr>
      <vt:lpstr>Executive Summary </vt:lpstr>
      <vt:lpstr>Issues in the Market </vt:lpstr>
      <vt:lpstr>Opportunities in the market</vt:lpstr>
      <vt:lpstr>Threats in the marketplace</vt:lpstr>
      <vt:lpstr>Marketing Research</vt:lpstr>
      <vt:lpstr>Product Strategy </vt:lpstr>
      <vt:lpstr>Statistics of health drink consumption in the country</vt:lpstr>
      <vt:lpstr>Marketing Strategy </vt:lpstr>
      <vt:lpstr>Target Market </vt:lpstr>
      <vt:lpstr>Positioning Strategy</vt:lpstr>
      <vt:lpstr>Pricing Strategy </vt:lpstr>
      <vt:lpstr>Distribution Strategy</vt:lpstr>
      <vt:lpstr>Conclusion </vt:lpstr>
      <vt:lpstr>References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TITO</dc:creator>
  <cp:lastModifiedBy>Unknown User</cp:lastModifiedBy>
  <cp:revision>20</cp:revision>
  <dcterms:created xsi:type="dcterms:W3CDTF">2021-03-30T23:43:22Z</dcterms:created>
  <dcterms:modified xsi:type="dcterms:W3CDTF">2021-03-31T03:09:10Z</dcterms:modified>
</cp:coreProperties>
</file>